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ousine Bold" charset="1" panose="02070709020205020404"/>
      <p:regular r:id="rId24"/>
    </p:embeddedFont>
    <p:embeddedFont>
      <p:font typeface="Chakra Petch Bold" charset="1" panose="00000800000000000000"/>
      <p:regular r:id="rId25"/>
    </p:embeddedFont>
    <p:embeddedFont>
      <p:font typeface="Cousine" charset="1" panose="02070409020205020404"/>
      <p:regular r:id="rId26"/>
    </p:embeddedFont>
    <p:embeddedFont>
      <p:font typeface="Chakra Petch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1.gif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0.jpe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gif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arduino.cc/en/main/software" TargetMode="External" Type="http://schemas.openxmlformats.org/officeDocument/2006/relationships/hyperlink"/><Relationship Id="rId3" Target="https://github.com/joelsernamoreno/EvilCrowCable-Pro.git" TargetMode="External" Type="http://schemas.openxmlformats.org/officeDocument/2006/relationships/hyperlink"/><Relationship Id="rId4" Target="https://github.com/earlephilhower/arduino-pico/releases/download/global/package_rp2040_index.json" TargetMode="External" Type="http://schemas.openxmlformats.org/officeDocument/2006/relationships/hyperlink"/><Relationship Id="rId5" Target="https://github.com/joelsernamoreno/EvilCrowCable-Pro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691" y="0"/>
            <a:ext cx="18341691" cy="10287000"/>
          </a:xfrm>
          <a:custGeom>
            <a:avLst/>
            <a:gdLst/>
            <a:ahLst/>
            <a:cxnLst/>
            <a:rect r="r" b="b" t="t" l="l"/>
            <a:pathLst>
              <a:path h="10287000" w="18341691">
                <a:moveTo>
                  <a:pt x="0" y="0"/>
                </a:moveTo>
                <a:lnTo>
                  <a:pt x="18341691" y="0"/>
                </a:lnTo>
                <a:lnTo>
                  <a:pt x="183416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-2802" r="0" b="-191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0298" y="6869263"/>
            <a:ext cx="8649002" cy="1552477"/>
            <a:chOff x="0" y="0"/>
            <a:chExt cx="3108427" cy="557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8428" cy="557956"/>
            </a:xfrm>
            <a:custGeom>
              <a:avLst/>
              <a:gdLst/>
              <a:ahLst/>
              <a:cxnLst/>
              <a:rect r="r" b="b" t="t" l="l"/>
              <a:pathLst>
                <a:path h="557956" w="3108428">
                  <a:moveTo>
                    <a:pt x="0" y="0"/>
                  </a:moveTo>
                  <a:lnTo>
                    <a:pt x="3108428" y="0"/>
                  </a:lnTo>
                  <a:lnTo>
                    <a:pt x="3108428" y="557956"/>
                  </a:lnTo>
                  <a:lnTo>
                    <a:pt x="0" y="5579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AFFF5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08427" cy="605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10298" y="6959640"/>
            <a:ext cx="8478465" cy="129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  <a:spcBef>
                <a:spcPct val="0"/>
              </a:spcBef>
            </a:pPr>
            <a:r>
              <a:rPr lang="en-US" b="true" sz="3692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O que um cabo aparentemente inofensivo pode fazer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0849" y="9529368"/>
            <a:ext cx="18308849" cy="757632"/>
            <a:chOff x="0" y="0"/>
            <a:chExt cx="24411798" cy="101017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673289" y="0"/>
              <a:ext cx="1010175" cy="101017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687729" y="0"/>
              <a:ext cx="1010175" cy="101017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702168" y="0"/>
              <a:ext cx="1010175" cy="101017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372744" y="0"/>
              <a:ext cx="1010175" cy="101017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6716608" y="0"/>
              <a:ext cx="1010175" cy="101017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8387183" y="0"/>
              <a:ext cx="1010175" cy="1010175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0057759" y="0"/>
              <a:ext cx="1010175" cy="1010175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1728334" y="0"/>
              <a:ext cx="1010175" cy="1010175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3401623" y="0"/>
              <a:ext cx="1010175" cy="1010175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-531982" y="1850907"/>
            <a:ext cx="8631309" cy="8631309"/>
          </a:xfrm>
          <a:custGeom>
            <a:avLst/>
            <a:gdLst/>
            <a:ahLst/>
            <a:cxnLst/>
            <a:rect r="r" b="b" t="t" l="l"/>
            <a:pathLst>
              <a:path h="8631309" w="8631309">
                <a:moveTo>
                  <a:pt x="0" y="0"/>
                </a:moveTo>
                <a:lnTo>
                  <a:pt x="8631310" y="0"/>
                </a:lnTo>
                <a:lnTo>
                  <a:pt x="8631310" y="8631309"/>
                </a:lnTo>
                <a:lnTo>
                  <a:pt x="0" y="8631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4" id="54"/>
          <p:cNvSpPr/>
          <p:nvPr/>
        </p:nvSpPr>
        <p:spPr>
          <a:xfrm>
            <a:off x="591705" y="653638"/>
            <a:ext cx="17000227" cy="0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7352992" y="6850440"/>
            <a:ext cx="1037109" cy="1092739"/>
          </a:xfrm>
          <a:custGeom>
            <a:avLst/>
            <a:gdLst/>
            <a:ahLst/>
            <a:cxnLst/>
            <a:rect r="r" b="b" t="t" l="l"/>
            <a:pathLst>
              <a:path h="1092739" w="1037109">
                <a:moveTo>
                  <a:pt x="0" y="0"/>
                </a:moveTo>
                <a:lnTo>
                  <a:pt x="1037109" y="0"/>
                </a:lnTo>
                <a:lnTo>
                  <a:pt x="1037109" y="1092739"/>
                </a:lnTo>
                <a:lnTo>
                  <a:pt x="0" y="10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197584" y="1753393"/>
            <a:ext cx="1644026" cy="1732212"/>
          </a:xfrm>
          <a:custGeom>
            <a:avLst/>
            <a:gdLst/>
            <a:ahLst/>
            <a:cxnLst/>
            <a:rect r="r" b="b" t="t" l="l"/>
            <a:pathLst>
              <a:path h="1732212" w="1644026">
                <a:moveTo>
                  <a:pt x="0" y="0"/>
                </a:moveTo>
                <a:lnTo>
                  <a:pt x="1644026" y="0"/>
                </a:lnTo>
                <a:lnTo>
                  <a:pt x="1644026" y="1732211"/>
                </a:lnTo>
                <a:lnTo>
                  <a:pt x="0" y="1732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7143601" y="1711863"/>
            <a:ext cx="10873196" cy="500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1"/>
              </a:lnSpc>
            </a:pPr>
            <a:r>
              <a:rPr lang="en-US" sz="12293" b="true">
                <a:solidFill>
                  <a:srgbClr val="FBAD18"/>
                </a:solidFill>
                <a:latin typeface="Chakra Petch Bold"/>
                <a:ea typeface="Chakra Petch Bold"/>
                <a:cs typeface="Chakra Petch Bold"/>
                <a:sym typeface="Chakra Petch Bold"/>
              </a:rPr>
              <a:t>Tô só carregando, juro!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1142" y="1949961"/>
            <a:ext cx="14856756" cy="79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Selecione:</a:t>
            </a: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Ferramentas &gt; Placa &gt; Gerenciador de Placas &gt; Procure por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rp2040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Instale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Raspberry Pi Pico/RP2040 versão 3.3.0 por Earle F. Philhower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Clique em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Fechar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3643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Vá para o diretório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EvilCrowCable-Pro/libraries</a:t>
            </a: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</a:p>
          <a:p>
            <a:pPr algn="l">
              <a:lnSpc>
                <a:spcPts val="3643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Descompacte todas as bibliotecas no diretório de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bibliotecas do Arduino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Abra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firmware.ino</a:t>
            </a: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 no Arduino </a:t>
            </a: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IDE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Selecionar essas configurações:</a:t>
            </a:r>
          </a:p>
          <a:p>
            <a:pPr algn="l" marL="1021682" indent="-340561" lvl="2">
              <a:lnSpc>
                <a:spcPts val="2839"/>
              </a:lnSpc>
              <a:buFont typeface="Arial"/>
              <a:buChar char="⚬"/>
            </a:pP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Board</a:t>
            </a: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: Raspberry Pi Pico</a:t>
            </a:r>
          </a:p>
          <a:p>
            <a:pPr algn="l" marL="1021682" indent="-340561" lvl="2">
              <a:lnSpc>
                <a:spcPts val="2839"/>
              </a:lnSpc>
              <a:buFont typeface="Arial"/>
              <a:buChar char="⚬"/>
            </a:pP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Flash Size</a:t>
            </a: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: 2 MB (Esboço: 1 MB, FS: 1 MB)</a:t>
            </a:r>
          </a:p>
          <a:p>
            <a:pPr algn="l" marL="1021682" indent="-340561" lvl="2">
              <a:lnSpc>
                <a:spcPts val="2839"/>
              </a:lnSpc>
              <a:buFont typeface="Arial"/>
              <a:buChar char="⚬"/>
            </a:pP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CPU Speed</a:t>
            </a: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: 120 MHz</a:t>
            </a:r>
          </a:p>
          <a:p>
            <a:pPr algn="l" marL="1021682" indent="-340561" lvl="2">
              <a:lnSpc>
                <a:spcPts val="2839"/>
              </a:lnSpc>
              <a:buFont typeface="Arial"/>
              <a:buChar char="⚬"/>
            </a:pP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USB Stack</a:t>
            </a: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: Adafruit TinyUSB</a:t>
            </a:r>
          </a:p>
          <a:p>
            <a:pPr algn="l" marL="1021682" indent="-340561" lvl="2">
              <a:lnSpc>
                <a:spcPts val="2839"/>
              </a:lnSpc>
              <a:buFont typeface="Arial"/>
              <a:buChar char="⚬"/>
            </a:pP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All</a:t>
            </a: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 other options</a:t>
            </a: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: Default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Firmware </a:t>
            </a: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flash</a:t>
            </a:r>
          </a:p>
          <a:p>
            <a:pPr algn="l" marL="0" indent="0" lvl="0">
              <a:lnSpc>
                <a:spcPts val="283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433692" y="230188"/>
            <a:ext cx="13521188" cy="150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Preparar o Cabo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5425" y="1779916"/>
            <a:ext cx="359140" cy="35914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3975" y="1124499"/>
            <a:ext cx="549640" cy="5496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5425" y="220663"/>
            <a:ext cx="757632" cy="7576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74475" y="2370812"/>
            <a:ext cx="757632" cy="7576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803020" y="1648970"/>
            <a:ext cx="799810" cy="721842"/>
            <a:chOff x="0" y="0"/>
            <a:chExt cx="1066414" cy="96245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20819"/>
              <a:ext cx="641637" cy="64163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424777" y="0"/>
              <a:ext cx="641637" cy="64163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FFF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6886493" y="419246"/>
            <a:ext cx="745614" cy="74561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0962505" y="8683027"/>
            <a:ext cx="480701" cy="48070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16224014" y="8216302"/>
            <a:ext cx="757632" cy="75763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11202855" y="9001260"/>
            <a:ext cx="480701" cy="48070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15706835" y="7720211"/>
            <a:ext cx="496090" cy="49609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0800000">
            <a:off x="963804" y="7855381"/>
            <a:ext cx="799810" cy="721842"/>
            <a:chOff x="0" y="0"/>
            <a:chExt cx="1066414" cy="96245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320819"/>
              <a:ext cx="641637" cy="641637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24777" y="0"/>
              <a:ext cx="641637" cy="64163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FFF5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68346" y="3429526"/>
            <a:ext cx="8349675" cy="171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0"/>
              </a:lnSpc>
            </a:pPr>
            <a:r>
              <a:rPr lang="en-US" sz="11316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Ataque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07011" y="0"/>
            <a:ext cx="5347039" cy="10287000"/>
          </a:xfrm>
          <a:custGeom>
            <a:avLst/>
            <a:gdLst/>
            <a:ahLst/>
            <a:cxnLst/>
            <a:rect r="r" b="b" t="t" l="l"/>
            <a:pathLst>
              <a:path h="10287000" w="5347039">
                <a:moveTo>
                  <a:pt x="0" y="0"/>
                </a:moveTo>
                <a:lnTo>
                  <a:pt x="5347039" y="0"/>
                </a:lnTo>
                <a:lnTo>
                  <a:pt x="53470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40204" t="0" r="-5218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00631" y="8879484"/>
            <a:ext cx="12040121" cy="757632"/>
            <a:chOff x="0" y="0"/>
            <a:chExt cx="16053494" cy="10101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670575" y="0"/>
              <a:ext cx="1010175" cy="101017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685015" y="0"/>
              <a:ext cx="1010175" cy="101017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149353" y="1280911"/>
            <a:ext cx="9006089" cy="9006089"/>
          </a:xfrm>
          <a:custGeom>
            <a:avLst/>
            <a:gdLst/>
            <a:ahLst/>
            <a:cxnLst/>
            <a:rect r="r" b="b" t="t" l="l"/>
            <a:pathLst>
              <a:path h="9006089" w="9006089">
                <a:moveTo>
                  <a:pt x="0" y="0"/>
                </a:moveTo>
                <a:lnTo>
                  <a:pt x="9006089" y="0"/>
                </a:lnTo>
                <a:lnTo>
                  <a:pt x="9006089" y="9006089"/>
                </a:lnTo>
                <a:lnTo>
                  <a:pt x="0" y="900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607754" y="5038571"/>
            <a:ext cx="767085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Como o ataque é feito?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-4941238" y="1028700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4" y="0"/>
                </a:lnTo>
                <a:lnTo>
                  <a:pt x="9080884" y="726471"/>
                </a:lnTo>
                <a:lnTo>
                  <a:pt x="0" y="72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6194169" y="1755171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3" y="0"/>
                </a:lnTo>
                <a:lnTo>
                  <a:pt x="9080883" y="726470"/>
                </a:lnTo>
                <a:lnTo>
                  <a:pt x="0" y="72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195540" y="5841160"/>
            <a:ext cx="8788068" cy="703045"/>
          </a:xfrm>
          <a:custGeom>
            <a:avLst/>
            <a:gdLst/>
            <a:ahLst/>
            <a:cxnLst/>
            <a:rect r="r" b="b" t="t" l="l"/>
            <a:pathLst>
              <a:path h="703045" w="8788068">
                <a:moveTo>
                  <a:pt x="0" y="0"/>
                </a:moveTo>
                <a:lnTo>
                  <a:pt x="8788069" y="0"/>
                </a:lnTo>
                <a:lnTo>
                  <a:pt x="8788069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-1254055" y="729431"/>
            <a:ext cx="19523005" cy="0"/>
          </a:xfrm>
          <a:prstGeom prst="line">
            <a:avLst/>
          </a:prstGeom>
          <a:ln cap="flat" w="285750">
            <a:solidFill>
              <a:srgbClr val="7AFFF5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-5400000">
            <a:off x="16016064" y="2773625"/>
            <a:ext cx="481228" cy="48122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-5400000">
            <a:off x="15775450" y="2455043"/>
            <a:ext cx="481228" cy="481228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7757" y="3348629"/>
            <a:ext cx="2261564" cy="226156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32C40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03817" y="3348629"/>
            <a:ext cx="2261564" cy="22615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32C40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24788" y="3340893"/>
            <a:ext cx="2261564" cy="226156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32C40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787161" y="3503266"/>
            <a:ext cx="1936818" cy="1936818"/>
          </a:xfrm>
          <a:custGeom>
            <a:avLst/>
            <a:gdLst/>
            <a:ahLst/>
            <a:cxnLst/>
            <a:rect r="r" b="b" t="t" l="l"/>
            <a:pathLst>
              <a:path h="1936818" w="1936818">
                <a:moveTo>
                  <a:pt x="0" y="0"/>
                </a:moveTo>
                <a:lnTo>
                  <a:pt x="1936819" y="0"/>
                </a:lnTo>
                <a:lnTo>
                  <a:pt x="1936819" y="1936818"/>
                </a:lnTo>
                <a:lnTo>
                  <a:pt x="0" y="193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40397" y="3340893"/>
            <a:ext cx="2261564" cy="22615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32C40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945857" y="4498461"/>
            <a:ext cx="1536870" cy="0"/>
          </a:xfrm>
          <a:prstGeom prst="line">
            <a:avLst/>
          </a:prstGeom>
          <a:ln cap="flat" w="38100">
            <a:solidFill>
              <a:srgbClr val="032C4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448396" y="4460361"/>
            <a:ext cx="1536870" cy="0"/>
          </a:xfrm>
          <a:prstGeom prst="line">
            <a:avLst/>
          </a:prstGeom>
          <a:ln cap="flat" w="38100">
            <a:solidFill>
              <a:srgbClr val="032C4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01298" y="4452625"/>
            <a:ext cx="1536870" cy="0"/>
          </a:xfrm>
          <a:prstGeom prst="line">
            <a:avLst/>
          </a:prstGeom>
          <a:ln cap="flat" w="38100">
            <a:solidFill>
              <a:srgbClr val="032C4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32019" y="8606635"/>
            <a:ext cx="19523005" cy="0"/>
          </a:xfrm>
          <a:prstGeom prst="line">
            <a:avLst/>
          </a:prstGeom>
          <a:ln cap="flat" w="285750">
            <a:solidFill>
              <a:srgbClr val="032C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362171" y="3501832"/>
            <a:ext cx="604469" cy="636892"/>
          </a:xfrm>
          <a:custGeom>
            <a:avLst/>
            <a:gdLst/>
            <a:ahLst/>
            <a:cxnLst/>
            <a:rect r="r" b="b" t="t" l="l"/>
            <a:pathLst>
              <a:path h="636892" w="604469">
                <a:moveTo>
                  <a:pt x="0" y="0"/>
                </a:moveTo>
                <a:lnTo>
                  <a:pt x="604468" y="0"/>
                </a:lnTo>
                <a:lnTo>
                  <a:pt x="604468" y="636892"/>
                </a:lnTo>
                <a:lnTo>
                  <a:pt x="0" y="63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60686" y="4898511"/>
            <a:ext cx="768797" cy="810035"/>
          </a:xfrm>
          <a:custGeom>
            <a:avLst/>
            <a:gdLst/>
            <a:ahLst/>
            <a:cxnLst/>
            <a:rect r="r" b="b" t="t" l="l"/>
            <a:pathLst>
              <a:path h="810035" w="768797">
                <a:moveTo>
                  <a:pt x="0" y="0"/>
                </a:moveTo>
                <a:lnTo>
                  <a:pt x="768798" y="0"/>
                </a:lnTo>
                <a:lnTo>
                  <a:pt x="768798" y="810035"/>
                </a:lnTo>
                <a:lnTo>
                  <a:pt x="0" y="81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15028" y="3494096"/>
            <a:ext cx="604469" cy="636892"/>
          </a:xfrm>
          <a:custGeom>
            <a:avLst/>
            <a:gdLst/>
            <a:ahLst/>
            <a:cxnLst/>
            <a:rect r="r" b="b" t="t" l="l"/>
            <a:pathLst>
              <a:path h="636892" w="604469">
                <a:moveTo>
                  <a:pt x="0" y="0"/>
                </a:moveTo>
                <a:lnTo>
                  <a:pt x="604468" y="0"/>
                </a:lnTo>
                <a:lnTo>
                  <a:pt x="604468" y="636893"/>
                </a:lnTo>
                <a:lnTo>
                  <a:pt x="0" y="63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rcRect l="1608" t="0" r="0" b="95971"/>
          <a:stretch>
            <a:fillRect/>
          </a:stretch>
        </p:blipFill>
        <p:spPr>
          <a:xfrm flipH="false" flipV="false" rot="0">
            <a:off x="8910377" y="260911"/>
            <a:ext cx="10400368" cy="41367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rcRect l="1608" t="0" r="0" b="95971"/>
          <a:stretch>
            <a:fillRect/>
          </a:stretch>
        </p:blipFill>
        <p:spPr>
          <a:xfrm flipH="false" flipV="false" rot="0">
            <a:off x="-1869916" y="260911"/>
            <a:ext cx="10400368" cy="41367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-10794870">
            <a:off x="7600950" y="-771525"/>
            <a:ext cx="3086100" cy="1543050"/>
            <a:chOff x="0" y="0"/>
            <a:chExt cx="8128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811378" y="3740010"/>
            <a:ext cx="1334379" cy="1270996"/>
          </a:xfrm>
          <a:custGeom>
            <a:avLst/>
            <a:gdLst/>
            <a:ahLst/>
            <a:cxnLst/>
            <a:rect r="r" b="b" t="t" l="l"/>
            <a:pathLst>
              <a:path h="1270996" w="1334379">
                <a:moveTo>
                  <a:pt x="0" y="0"/>
                </a:moveTo>
                <a:lnTo>
                  <a:pt x="1334379" y="0"/>
                </a:lnTo>
                <a:lnTo>
                  <a:pt x="1334379" y="1270996"/>
                </a:lnTo>
                <a:lnTo>
                  <a:pt x="0" y="12709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73811" y="3740010"/>
            <a:ext cx="1580386" cy="1525791"/>
          </a:xfrm>
          <a:custGeom>
            <a:avLst/>
            <a:gdLst/>
            <a:ahLst/>
            <a:cxnLst/>
            <a:rect r="r" b="b" t="t" l="l"/>
            <a:pathLst>
              <a:path h="1525791" w="1580386">
                <a:moveTo>
                  <a:pt x="0" y="0"/>
                </a:moveTo>
                <a:lnTo>
                  <a:pt x="1580387" y="0"/>
                </a:lnTo>
                <a:lnTo>
                  <a:pt x="1580387" y="1525792"/>
                </a:lnTo>
                <a:lnTo>
                  <a:pt x="0" y="1525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530408" y="4279549"/>
            <a:ext cx="169614" cy="173076"/>
          </a:xfrm>
          <a:custGeom>
            <a:avLst/>
            <a:gdLst/>
            <a:ahLst/>
            <a:cxnLst/>
            <a:rect r="r" b="b" t="t" l="l"/>
            <a:pathLst>
              <a:path h="173076" w="169614">
                <a:moveTo>
                  <a:pt x="0" y="0"/>
                </a:moveTo>
                <a:lnTo>
                  <a:pt x="169615" y="0"/>
                </a:lnTo>
                <a:lnTo>
                  <a:pt x="169615" y="173076"/>
                </a:lnTo>
                <a:lnTo>
                  <a:pt x="0" y="17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319485" y="3646200"/>
            <a:ext cx="1779588" cy="1628323"/>
          </a:xfrm>
          <a:custGeom>
            <a:avLst/>
            <a:gdLst/>
            <a:ahLst/>
            <a:cxnLst/>
            <a:rect r="r" b="b" t="t" l="l"/>
            <a:pathLst>
              <a:path h="1628323" w="1779588">
                <a:moveTo>
                  <a:pt x="0" y="0"/>
                </a:moveTo>
                <a:lnTo>
                  <a:pt x="1779588" y="0"/>
                </a:lnTo>
                <a:lnTo>
                  <a:pt x="1779588" y="1628322"/>
                </a:lnTo>
                <a:lnTo>
                  <a:pt x="0" y="1628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71361" y="1197714"/>
            <a:ext cx="16230600" cy="150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Injeção de PIN via HID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482727" y="5820559"/>
            <a:ext cx="3055665" cy="1943480"/>
            <a:chOff x="0" y="0"/>
            <a:chExt cx="4074221" cy="2591307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4074221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2 passo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3695" y="865959"/>
              <a:ext cx="3686830" cy="172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Payload configurado é iniciado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3885" y="5820559"/>
            <a:ext cx="3189309" cy="1943600"/>
            <a:chOff x="0" y="0"/>
            <a:chExt cx="4252412" cy="259146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9525"/>
              <a:ext cx="4252412" cy="65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1 Passo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02167" y="866119"/>
              <a:ext cx="3848079" cy="172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Conexão do cabo: simulação um teclado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818585" y="5916782"/>
            <a:ext cx="4198677" cy="1505264"/>
            <a:chOff x="0" y="0"/>
            <a:chExt cx="5598236" cy="2007018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9525"/>
              <a:ext cx="5598236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3 passo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66150" y="865959"/>
              <a:ext cx="5065937" cy="1141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Sequência teclas é disparada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643346" y="5820559"/>
            <a:ext cx="3055665" cy="1943480"/>
            <a:chOff x="0" y="0"/>
            <a:chExt cx="4074221" cy="2591307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9525"/>
              <a:ext cx="4074221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4 passo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93695" y="865959"/>
              <a:ext cx="3686830" cy="172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rPr>
                <a:t>PIN correto, desbloqueia a tela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98054" y="9149560"/>
            <a:ext cx="16548377" cy="57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Combinado com engenharia social: “Quer carregar aqui?”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41989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82000"/>
            </a:blip>
            <a:srcRect l="0" t="13377" r="0" b="11758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39257" y="569985"/>
            <a:ext cx="1203181" cy="12031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574140"/>
            <a:ext cx="716230" cy="7162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79563" y="3360448"/>
            <a:ext cx="631681" cy="6316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569985"/>
            <a:ext cx="2074025" cy="0"/>
          </a:xfrm>
          <a:prstGeom prst="line">
            <a:avLst/>
          </a:prstGeom>
          <a:ln cap="flat" w="285750">
            <a:solidFill>
              <a:srgbClr val="032C4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614620" y="2969504"/>
            <a:ext cx="364942" cy="3649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67472" y="989104"/>
            <a:ext cx="364942" cy="3649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861488" y="1220154"/>
            <a:ext cx="9247821" cy="9076371"/>
          </a:xfrm>
          <a:custGeom>
            <a:avLst/>
            <a:gdLst/>
            <a:ahLst/>
            <a:cxnLst/>
            <a:rect r="r" b="b" t="t" l="l"/>
            <a:pathLst>
              <a:path h="9076371" w="9247821">
                <a:moveTo>
                  <a:pt x="0" y="0"/>
                </a:moveTo>
                <a:lnTo>
                  <a:pt x="9247820" y="0"/>
                </a:lnTo>
                <a:lnTo>
                  <a:pt x="9247820" y="9076371"/>
                </a:lnTo>
                <a:lnTo>
                  <a:pt x="0" y="907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4" r="0" b="-94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58115" y="4837208"/>
            <a:ext cx="631681" cy="6316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8115" y="5821313"/>
            <a:ext cx="631681" cy="63168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58115" y="6806967"/>
            <a:ext cx="631681" cy="63168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A01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36085" y="1354046"/>
            <a:ext cx="7904254" cy="790425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528" y="0"/>
                  </a:moveTo>
                  <a:lnTo>
                    <a:pt x="790272" y="0"/>
                  </a:lnTo>
                  <a:cubicBezTo>
                    <a:pt x="796247" y="0"/>
                    <a:pt x="801977" y="2373"/>
                    <a:pt x="806202" y="6598"/>
                  </a:cubicBezTo>
                  <a:cubicBezTo>
                    <a:pt x="810427" y="10823"/>
                    <a:pt x="812800" y="16553"/>
                    <a:pt x="812800" y="22528"/>
                  </a:cubicBezTo>
                  <a:lnTo>
                    <a:pt x="812800" y="790272"/>
                  </a:lnTo>
                  <a:cubicBezTo>
                    <a:pt x="812800" y="796247"/>
                    <a:pt x="810427" y="801977"/>
                    <a:pt x="806202" y="806202"/>
                  </a:cubicBezTo>
                  <a:cubicBezTo>
                    <a:pt x="801977" y="810427"/>
                    <a:pt x="796247" y="812800"/>
                    <a:pt x="790272" y="812800"/>
                  </a:cubicBezTo>
                  <a:lnTo>
                    <a:pt x="22528" y="812800"/>
                  </a:lnTo>
                  <a:cubicBezTo>
                    <a:pt x="16553" y="812800"/>
                    <a:pt x="10823" y="810427"/>
                    <a:pt x="6598" y="806202"/>
                  </a:cubicBezTo>
                  <a:cubicBezTo>
                    <a:pt x="2373" y="801977"/>
                    <a:pt x="0" y="796247"/>
                    <a:pt x="0" y="790272"/>
                  </a:cubicBezTo>
                  <a:lnTo>
                    <a:pt x="0" y="22528"/>
                  </a:lnTo>
                  <a:cubicBezTo>
                    <a:pt x="0" y="16553"/>
                    <a:pt x="2373" y="10823"/>
                    <a:pt x="6598" y="6598"/>
                  </a:cubicBezTo>
                  <a:cubicBezTo>
                    <a:pt x="10823" y="2373"/>
                    <a:pt x="16553" y="0"/>
                    <a:pt x="22528" y="0"/>
                  </a:cubicBezTo>
                  <a:close/>
                </a:path>
              </a:pathLst>
            </a:custGeom>
            <a:blipFill>
              <a:blip r:embed="rId4"/>
              <a:stretch>
                <a:fillRect l="-3704" t="-3613" r="-6826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16230" y="222336"/>
            <a:ext cx="8268077" cy="69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Código utilizado: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074097"/>
          </a:xfrm>
          <a:custGeom>
            <a:avLst/>
            <a:gdLst/>
            <a:ahLst/>
            <a:cxnLst/>
            <a:rect r="r" b="b" t="t" l="l"/>
            <a:pathLst>
              <a:path h="6074097" w="18288000">
                <a:moveTo>
                  <a:pt x="0" y="0"/>
                </a:moveTo>
                <a:lnTo>
                  <a:pt x="18288000" y="0"/>
                </a:lnTo>
                <a:lnTo>
                  <a:pt x="18288000" y="6074097"/>
                </a:lnTo>
                <a:lnTo>
                  <a:pt x="0" y="607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6957" t="-134669" r="-69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489373"/>
            <a:ext cx="18288000" cy="5797627"/>
            <a:chOff x="0" y="0"/>
            <a:chExt cx="24384000" cy="773016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4104" t="0" r="1268" b="0"/>
            <a:stretch>
              <a:fillRect/>
            </a:stretch>
          </p:blipFill>
          <p:spPr>
            <a:xfrm flipH="false" flipV="false">
              <a:off x="0" y="0"/>
              <a:ext cx="8043333" cy="773016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946" r="0" b="1946"/>
            <a:stretch>
              <a:fillRect/>
            </a:stretch>
          </p:blipFill>
          <p:spPr>
            <a:xfrm flipH="false" flipV="false">
              <a:off x="8170333" y="0"/>
              <a:ext cx="8043333" cy="773016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946" r="0" b="1946"/>
            <a:stretch>
              <a:fillRect/>
            </a:stretch>
          </p:blipFill>
          <p:spPr>
            <a:xfrm flipH="false" flipV="false">
              <a:off x="16340667" y="0"/>
              <a:ext cx="8043333" cy="773016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686198" y="9618826"/>
            <a:ext cx="360526" cy="3605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A3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99149" y="9474616"/>
            <a:ext cx="504736" cy="5047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A3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9258300"/>
            <a:ext cx="721051" cy="721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A3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888834" y="1001502"/>
            <a:ext cx="360526" cy="3605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1283607" y="1614530"/>
            <a:ext cx="504736" cy="50473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800000">
            <a:off x="814924" y="668174"/>
            <a:ext cx="721051" cy="721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1708571" y="4309111"/>
            <a:ext cx="360526" cy="36052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13028229" y="604791"/>
            <a:ext cx="360526" cy="36052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11823006" y="4112935"/>
            <a:ext cx="752878" cy="75287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0800000">
            <a:off x="16898774" y="1028700"/>
            <a:ext cx="360526" cy="36052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17259300" y="532686"/>
            <a:ext cx="504736" cy="504736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4294046" y="614316"/>
            <a:ext cx="8522189" cy="150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Demonstração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49360" y="2667783"/>
            <a:ext cx="12281156" cy="48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046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Vamos ver na prática?</a:t>
            </a:r>
          </a:p>
        </p:txBody>
      </p:sp>
      <p:grpSp>
        <p:nvGrpSpPr>
          <p:cNvPr name="Group 42" id="42"/>
          <p:cNvGrpSpPr/>
          <p:nvPr/>
        </p:nvGrpSpPr>
        <p:grpSpPr>
          <a:xfrm rot="-10800000">
            <a:off x="11644675" y="4669636"/>
            <a:ext cx="356662" cy="376439"/>
            <a:chOff x="0" y="0"/>
            <a:chExt cx="574351" cy="60619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74351" cy="606198"/>
            </a:xfrm>
            <a:custGeom>
              <a:avLst/>
              <a:gdLst/>
              <a:ahLst/>
              <a:cxnLst/>
              <a:rect r="r" b="b" t="t" l="l"/>
              <a:pathLst>
                <a:path h="606198" w="574351">
                  <a:moveTo>
                    <a:pt x="0" y="0"/>
                  </a:moveTo>
                  <a:lnTo>
                    <a:pt x="574351" y="0"/>
                  </a:lnTo>
                  <a:lnTo>
                    <a:pt x="574351" y="606198"/>
                  </a:lnTo>
                  <a:lnTo>
                    <a:pt x="0" y="606198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574351" cy="653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621" y="211042"/>
            <a:ext cx="11138517" cy="86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5"/>
              </a:lnSpc>
            </a:pPr>
            <a:r>
              <a:rPr lang="en-US" sz="649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🧩Demonstração do Ataque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240614" y="1223716"/>
            <a:ext cx="481228" cy="48122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028700" y="2923564"/>
            <a:ext cx="757632" cy="7576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0" y="905134"/>
            <a:ext cx="481228" cy="4812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8682907" y="6680980"/>
            <a:ext cx="745614" cy="74561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99712" y="978473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4" y="0"/>
                </a:lnTo>
                <a:lnTo>
                  <a:pt x="9080884" y="726471"/>
                </a:lnTo>
                <a:lnTo>
                  <a:pt x="0" y="7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5837109" y="1690569"/>
            <a:ext cx="3452235" cy="958335"/>
            <a:chOff x="0" y="0"/>
            <a:chExt cx="4602981" cy="1277780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3961343" y="0"/>
              <a:ext cx="641637" cy="64163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3203712" y="267605"/>
              <a:ext cx="1010175" cy="101017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2397452" y="494329"/>
              <a:ext cx="641637" cy="64163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AD1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1238677" y="141814"/>
              <a:ext cx="994152" cy="99415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0" y="494329"/>
              <a:ext cx="497076" cy="49707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AutoShape 32" id="3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7AFF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8337098" y="-102072"/>
            <a:ext cx="10224228" cy="10389072"/>
          </a:xfrm>
          <a:custGeom>
            <a:avLst/>
            <a:gdLst/>
            <a:ahLst/>
            <a:cxnLst/>
            <a:rect r="r" b="b" t="t" l="l"/>
            <a:pathLst>
              <a:path h="10389072" w="10224228">
                <a:moveTo>
                  <a:pt x="0" y="0"/>
                </a:moveTo>
                <a:lnTo>
                  <a:pt x="10224228" y="0"/>
                </a:lnTo>
                <a:lnTo>
                  <a:pt x="10224228" y="10389072"/>
                </a:lnTo>
                <a:lnTo>
                  <a:pt x="0" y="1038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12" b="0"/>
            </a:stretch>
          </a:blipFill>
        </p:spPr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329257" y="1341709"/>
            <a:ext cx="4458885" cy="8822670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0947" t="0" r="-10947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AutoShape 44" id="44"/>
          <p:cNvSpPr/>
          <p:nvPr/>
        </p:nvSpPr>
        <p:spPr>
          <a:xfrm>
            <a:off x="-87398" y="9766840"/>
            <a:ext cx="19523005" cy="0"/>
          </a:xfrm>
          <a:prstGeom prst="line">
            <a:avLst/>
          </a:prstGeom>
          <a:ln cap="flat" w="285750">
            <a:solidFill>
              <a:srgbClr val="7AFFF5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8337098" y="7298004"/>
            <a:ext cx="620039" cy="62003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958902" y="7292921"/>
            <a:ext cx="8794476" cy="7101539"/>
          </a:xfrm>
          <a:custGeom>
            <a:avLst/>
            <a:gdLst/>
            <a:ahLst/>
            <a:cxnLst/>
            <a:rect r="r" b="b" t="t" l="l"/>
            <a:pathLst>
              <a:path h="7101539" w="8794476">
                <a:moveTo>
                  <a:pt x="0" y="7101540"/>
                </a:moveTo>
                <a:lnTo>
                  <a:pt x="8794476" y="7101540"/>
                </a:lnTo>
                <a:lnTo>
                  <a:pt x="8794476" y="0"/>
                </a:lnTo>
                <a:lnTo>
                  <a:pt x="0" y="0"/>
                </a:lnTo>
                <a:lnTo>
                  <a:pt x="0" y="71015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00863" y="-6084388"/>
            <a:ext cx="9826500" cy="7934899"/>
          </a:xfrm>
          <a:custGeom>
            <a:avLst/>
            <a:gdLst/>
            <a:ahLst/>
            <a:cxnLst/>
            <a:rect r="r" b="b" t="t" l="l"/>
            <a:pathLst>
              <a:path h="7934899" w="9826500">
                <a:moveTo>
                  <a:pt x="0" y="0"/>
                </a:moveTo>
                <a:lnTo>
                  <a:pt x="9826500" y="0"/>
                </a:lnTo>
                <a:lnTo>
                  <a:pt x="9826500" y="7934899"/>
                </a:lnTo>
                <a:lnTo>
                  <a:pt x="0" y="793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578618" y="-19439"/>
            <a:ext cx="0" cy="5125228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7754099" y="4263965"/>
            <a:ext cx="0" cy="5125228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79520" y="345648"/>
            <a:ext cx="1447527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sz="6100" spc="-256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⚖️ Comparação entre Gadgets HID 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1647709" y="1850511"/>
          <a:ext cx="8801100" cy="2933700"/>
        </p:xfrm>
        <a:graphic>
          <a:graphicData uri="http://schemas.openxmlformats.org/presentationml/2006/ole">
            <p:oleObj imgW="10553700" imgH="4686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235" y="8879484"/>
            <a:ext cx="18306814" cy="757632"/>
            <a:chOff x="0" y="0"/>
            <a:chExt cx="24409085" cy="10101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10175" cy="101017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673289" y="0"/>
              <a:ext cx="1010175" cy="101017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343864" y="0"/>
              <a:ext cx="1010175" cy="101017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014440" y="0"/>
              <a:ext cx="1010175" cy="101017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6687729" y="0"/>
              <a:ext cx="1010175" cy="101017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358304" y="0"/>
              <a:ext cx="1010175" cy="101017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0028879" y="0"/>
              <a:ext cx="1010175" cy="101017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1699455" y="0"/>
              <a:ext cx="1010175" cy="101017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3370030" y="0"/>
              <a:ext cx="1010175" cy="101017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5043319" y="0"/>
              <a:ext cx="1010175" cy="1010175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6713894" y="0"/>
              <a:ext cx="1010175" cy="101017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8384470" y="0"/>
              <a:ext cx="1010175" cy="101017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20055045" y="0"/>
              <a:ext cx="1010175" cy="101017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1728334" y="0"/>
              <a:ext cx="1010175" cy="1010175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3398910" y="0"/>
              <a:ext cx="1010175" cy="1010175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1593864" y="1939975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4" y="0"/>
                </a:lnTo>
                <a:lnTo>
                  <a:pt x="9080884" y="726471"/>
                </a:lnTo>
                <a:lnTo>
                  <a:pt x="0" y="726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593864" y="-787676"/>
            <a:ext cx="5058400" cy="11096856"/>
          </a:xfrm>
          <a:custGeom>
            <a:avLst/>
            <a:gdLst/>
            <a:ahLst/>
            <a:cxnLst/>
            <a:rect r="r" b="b" t="t" l="l"/>
            <a:pathLst>
              <a:path h="11096856" w="5058400">
                <a:moveTo>
                  <a:pt x="0" y="0"/>
                </a:moveTo>
                <a:lnTo>
                  <a:pt x="5058401" y="0"/>
                </a:lnTo>
                <a:lnTo>
                  <a:pt x="5058401" y="11096856"/>
                </a:lnTo>
                <a:lnTo>
                  <a:pt x="0" y="1109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176" t="0" r="-126448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-526408" y="105088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-5400000">
            <a:off x="15861013" y="1255152"/>
            <a:ext cx="481228" cy="48122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16777344" y="599933"/>
            <a:ext cx="757632" cy="75763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5400000">
            <a:off x="15620399" y="936570"/>
            <a:ext cx="481228" cy="481228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-5400000">
            <a:off x="14436635" y="672184"/>
            <a:ext cx="745614" cy="745614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-5400000">
            <a:off x="1123290" y="2948009"/>
            <a:ext cx="721842" cy="721842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7989276" y="7884775"/>
            <a:ext cx="8788068" cy="703045"/>
          </a:xfrm>
          <a:custGeom>
            <a:avLst/>
            <a:gdLst/>
            <a:ahLst/>
            <a:cxnLst/>
            <a:rect r="r" b="b" t="t" l="l"/>
            <a:pathLst>
              <a:path h="703045" w="8788068">
                <a:moveTo>
                  <a:pt x="0" y="0"/>
                </a:moveTo>
                <a:lnTo>
                  <a:pt x="8788068" y="0"/>
                </a:lnTo>
                <a:lnTo>
                  <a:pt x="8788068" y="703045"/>
                </a:lnTo>
                <a:lnTo>
                  <a:pt x="0" y="70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-5400000">
            <a:off x="644007" y="1028700"/>
            <a:ext cx="479283" cy="479283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-5400000">
            <a:off x="6411651" y="1177184"/>
            <a:ext cx="481228" cy="481228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5415368" y="2666446"/>
            <a:ext cx="2382571" cy="2382571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7240968" y="2587034"/>
            <a:ext cx="10859746" cy="93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417"/>
              </a:lnSpc>
              <a:spcBef>
                <a:spcPct val="0"/>
              </a:spcBef>
            </a:pPr>
            <a:r>
              <a:rPr lang="en-US" sz="618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Como se proteger?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519176" y="3922639"/>
            <a:ext cx="9728268" cy="396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Cabos originais ( próprios )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Conferir consumo de energia 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USB Data Blocker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Configuração para restrição de </a:t>
            </a: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porta USB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Conscientização </a:t>
            </a:r>
            <a:r>
              <a:rPr lang="en-US" sz="30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sobre engenharia social.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3643" y="1298245"/>
            <a:ext cx="10231974" cy="10231974"/>
          </a:xfrm>
          <a:custGeom>
            <a:avLst/>
            <a:gdLst/>
            <a:ahLst/>
            <a:cxnLst/>
            <a:rect r="r" b="b" t="t" l="l"/>
            <a:pathLst>
              <a:path h="10231974" w="10231974">
                <a:moveTo>
                  <a:pt x="0" y="0"/>
                </a:moveTo>
                <a:lnTo>
                  <a:pt x="10231973" y="0"/>
                </a:lnTo>
                <a:lnTo>
                  <a:pt x="10231973" y="10231974"/>
                </a:lnTo>
                <a:lnTo>
                  <a:pt x="0" y="10231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0325" y="0"/>
            <a:ext cx="6636852" cy="22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06"/>
              </a:lnSpc>
            </a:pPr>
            <a:r>
              <a:rPr lang="en-US" sz="14838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Danke!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458928" y="421576"/>
            <a:ext cx="0" cy="5125228"/>
          </a:xfrm>
          <a:prstGeom prst="line">
            <a:avLst/>
          </a:prstGeom>
          <a:ln cap="flat" w="285750">
            <a:solidFill>
              <a:srgbClr val="032C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171575" y="4055629"/>
            <a:ext cx="0" cy="5125228"/>
          </a:xfrm>
          <a:prstGeom prst="line">
            <a:avLst/>
          </a:prstGeom>
          <a:ln cap="flat" w="285750">
            <a:solidFill>
              <a:srgbClr val="7AFFF5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03888" y="1108838"/>
            <a:ext cx="9178162" cy="9178162"/>
          </a:xfrm>
          <a:custGeom>
            <a:avLst/>
            <a:gdLst/>
            <a:ahLst/>
            <a:cxnLst/>
            <a:rect r="r" b="b" t="t" l="l"/>
            <a:pathLst>
              <a:path h="9178162" w="9178162">
                <a:moveTo>
                  <a:pt x="0" y="0"/>
                </a:moveTo>
                <a:lnTo>
                  <a:pt x="9178163" y="0"/>
                </a:lnTo>
                <a:lnTo>
                  <a:pt x="9178163" y="9178162"/>
                </a:lnTo>
                <a:lnTo>
                  <a:pt x="0" y="917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023643" y="9758574"/>
            <a:ext cx="9476341" cy="0"/>
          </a:xfrm>
          <a:prstGeom prst="line">
            <a:avLst/>
          </a:prstGeom>
          <a:ln cap="flat" w="285750">
            <a:solidFill>
              <a:srgbClr val="7AFFF5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936899" y="540614"/>
            <a:ext cx="757632" cy="7576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58083" y="1549162"/>
            <a:ext cx="757632" cy="7576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765459" y="1108838"/>
            <a:ext cx="427626" cy="378816"/>
            <a:chOff x="0" y="0"/>
            <a:chExt cx="45876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8765" cy="406400"/>
            </a:xfrm>
            <a:custGeom>
              <a:avLst/>
              <a:gdLst/>
              <a:ahLst/>
              <a:cxnLst/>
              <a:rect r="r" b="b" t="t" l="l"/>
              <a:pathLst>
                <a:path h="406400" w="458765">
                  <a:moveTo>
                    <a:pt x="0" y="0"/>
                  </a:moveTo>
                  <a:lnTo>
                    <a:pt x="458765" y="0"/>
                  </a:lnTo>
                  <a:lnTo>
                    <a:pt x="458765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587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910769" y="2516344"/>
            <a:ext cx="688036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Perguntas?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266904" y="2554444"/>
            <a:ext cx="427626" cy="378816"/>
            <a:chOff x="0" y="0"/>
            <a:chExt cx="458765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8765" cy="406400"/>
            </a:xfrm>
            <a:custGeom>
              <a:avLst/>
              <a:gdLst/>
              <a:ahLst/>
              <a:cxnLst/>
              <a:rect r="r" b="b" t="t" l="l"/>
              <a:pathLst>
                <a:path h="406400" w="458765">
                  <a:moveTo>
                    <a:pt x="0" y="0"/>
                  </a:moveTo>
                  <a:lnTo>
                    <a:pt x="458765" y="0"/>
                  </a:lnTo>
                  <a:lnTo>
                    <a:pt x="458765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587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839989" y="3386294"/>
            <a:ext cx="4777523" cy="4808749"/>
          </a:xfrm>
          <a:custGeom>
            <a:avLst/>
            <a:gdLst/>
            <a:ahLst/>
            <a:cxnLst/>
            <a:rect r="r" b="b" t="t" l="l"/>
            <a:pathLst>
              <a:path h="4808749" w="4777523">
                <a:moveTo>
                  <a:pt x="0" y="0"/>
                </a:moveTo>
                <a:lnTo>
                  <a:pt x="4777524" y="0"/>
                </a:lnTo>
                <a:lnTo>
                  <a:pt x="4777524" y="4808748"/>
                </a:lnTo>
                <a:lnTo>
                  <a:pt x="0" y="480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88569" y="8729720"/>
            <a:ext cx="688036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500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strongreen.com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496425"/>
            <a:ext cx="18248985" cy="0"/>
          </a:xfrm>
          <a:prstGeom prst="line">
            <a:avLst/>
          </a:prstGeom>
          <a:ln cap="flat" w="4762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16705935" y="771525"/>
            <a:ext cx="3086100" cy="154305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6705935" y="3857625"/>
            <a:ext cx="3086100" cy="1543050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6705935" y="6943725"/>
            <a:ext cx="3086100" cy="1543050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-1454922" y="771525"/>
            <a:ext cx="3086100" cy="1543050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-1454922" y="3857625"/>
            <a:ext cx="3086100" cy="1543050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-1454922" y="6943725"/>
            <a:ext cx="3086100" cy="1543050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581233" y="1467833"/>
            <a:ext cx="6574143" cy="6574117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537278" y="1423864"/>
            <a:ext cx="6662053" cy="66620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AFFF5"/>
              </a:solidFill>
              <a:prstDash val="sysDot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8876956" y="1002055"/>
            <a:ext cx="481228" cy="48122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8636342" y="683473"/>
            <a:ext cx="481228" cy="48122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14753844" y="1110476"/>
            <a:ext cx="745614" cy="74561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5400000">
            <a:off x="7392583" y="7433601"/>
            <a:ext cx="515374" cy="51537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7736860" y="7262504"/>
            <a:ext cx="342194" cy="34219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5400000">
            <a:off x="15499458" y="789496"/>
            <a:ext cx="320980" cy="32098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007358" y="3484700"/>
            <a:ext cx="5813080" cy="54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H</a:t>
            </a:r>
            <a:r>
              <a:rPr lang="en-US" b="true" sz="3500" u="non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endrick Ströngreen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55376" y="4303796"/>
            <a:ext cx="9489385" cy="505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Pentester em uma Multinacional</a:t>
            </a:r>
          </a:p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Engenheiro da Computação </a:t>
            </a:r>
          </a:p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Pós-graduado — Ethical Hacking e IoT</a:t>
            </a:r>
          </a:p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Criador de conteúdo no YouTube, Instagram e LinkedIn</a:t>
            </a:r>
          </a:p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Sou mineiro, vegetariano, moro em Santos</a:t>
            </a:r>
          </a:p>
          <a:p>
            <a:pPr algn="ctr">
              <a:lnSpc>
                <a:spcPts val="5079"/>
              </a:lnSpc>
            </a:pPr>
            <a:r>
              <a:rPr lang="en-US" sz="259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Tenho um Border Collie - Zephyr</a:t>
            </a:r>
          </a:p>
          <a:p>
            <a:pPr algn="ctr">
              <a:lnSpc>
                <a:spcPts val="507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8433067" y="1960754"/>
            <a:ext cx="8838264" cy="153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9"/>
              </a:lnSpc>
            </a:pPr>
            <a:r>
              <a:rPr lang="en-US" sz="100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Faallaa Makers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304" y="2452799"/>
            <a:ext cx="15367320" cy="5571827"/>
            <a:chOff x="0" y="0"/>
            <a:chExt cx="3569738" cy="1294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9738" cy="1294303"/>
            </a:xfrm>
            <a:custGeom>
              <a:avLst/>
              <a:gdLst/>
              <a:ahLst/>
              <a:cxnLst/>
              <a:rect r="r" b="b" t="t" l="l"/>
              <a:pathLst>
                <a:path h="1294303" w="3569738">
                  <a:moveTo>
                    <a:pt x="0" y="0"/>
                  </a:moveTo>
                  <a:lnTo>
                    <a:pt x="3569738" y="0"/>
                  </a:lnTo>
                  <a:lnTo>
                    <a:pt x="3569738" y="1294303"/>
                  </a:lnTo>
                  <a:lnTo>
                    <a:pt x="0" y="1294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AFFF5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569738" cy="1341928"/>
            </a:xfrm>
            <a:prstGeom prst="rect">
              <a:avLst/>
            </a:prstGeom>
          </p:spPr>
          <p:txBody>
            <a:bodyPr anchor="ctr" rtlCol="false" tIns="78596" lIns="78596" bIns="78596" rIns="78596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80442" y="-2034858"/>
            <a:ext cx="6127116" cy="3063558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567420" y="550324"/>
            <a:ext cx="6508698" cy="133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Sumário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204" y="2698451"/>
            <a:ext cx="14451539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Ataques Físicos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Porque ainda funcionam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Evil Crown Cable Pro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Comparação entre Gadgets HID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Ataques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Demonstração - Attack Brute Force PIN </a:t>
            </a:r>
          </a:p>
          <a:p>
            <a:pPr algn="just"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Como se proteger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6080442" y="9410101"/>
            <a:ext cx="6127116" cy="3063558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529752" y="-10368857"/>
            <a:ext cx="0" cy="18393482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7878196" y="4356417"/>
            <a:ext cx="0" cy="18393482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154053" y="3153053"/>
            <a:ext cx="7133947" cy="7133947"/>
          </a:xfrm>
          <a:custGeom>
            <a:avLst/>
            <a:gdLst/>
            <a:ahLst/>
            <a:cxnLst/>
            <a:rect r="r" b="b" t="t" l="l"/>
            <a:pathLst>
              <a:path h="7133947" w="7133947">
                <a:moveTo>
                  <a:pt x="0" y="0"/>
                </a:moveTo>
                <a:lnTo>
                  <a:pt x="7133947" y="0"/>
                </a:lnTo>
                <a:lnTo>
                  <a:pt x="7133947" y="7133947"/>
                </a:lnTo>
                <a:lnTo>
                  <a:pt x="0" y="7133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41989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377" r="0" b="11758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39257" y="569985"/>
            <a:ext cx="1203181" cy="12031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574140"/>
            <a:ext cx="716230" cy="7162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6230" y="9175352"/>
            <a:ext cx="398788" cy="39878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47173" y="8427225"/>
            <a:ext cx="631681" cy="6316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0" y="569985"/>
            <a:ext cx="2074025" cy="0"/>
          </a:xfrm>
          <a:prstGeom prst="line">
            <a:avLst/>
          </a:prstGeom>
          <a:ln cap="flat" w="285750">
            <a:solidFill>
              <a:srgbClr val="032C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99394" y="989104"/>
            <a:ext cx="8268077" cy="69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🔍 O que sã</a:t>
            </a:r>
            <a:r>
              <a:rPr lang="en-US" sz="4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 ataques físicos?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1876" y="6119740"/>
            <a:ext cx="6530943" cy="332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Não</a:t>
            </a:r>
            <a:r>
              <a:rPr lang="en-US" sz="2499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dependem de rede</a:t>
            </a: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Muitas vezes são invisíveis a antivírus ou firewalls</a:t>
            </a: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</a:p>
          <a:p>
            <a:pPr algn="l">
              <a:lnSpc>
                <a:spcPts val="3774"/>
              </a:lnSpc>
            </a:pPr>
            <a:r>
              <a:rPr lang="en-US" sz="2499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Exemplo: Pendrive “esquecido”</a:t>
            </a:r>
          </a:p>
          <a:p>
            <a:pPr algn="l" marL="0" indent="0" lvl="0">
              <a:lnSpc>
                <a:spcPts val="377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15018" y="2312171"/>
            <a:ext cx="7146552" cy="338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9"/>
              </a:lnSpc>
            </a:pPr>
            <a:r>
              <a:rPr lang="en-US" sz="249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</a:t>
            </a:r>
            <a:r>
              <a:rPr lang="en-US" sz="2499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xigem acesso direto ou próximo ao dispositivo alvo</a:t>
            </a:r>
          </a:p>
          <a:p>
            <a:pPr algn="ctr" marL="0" indent="0" lvl="0">
              <a:lnSpc>
                <a:spcPts val="3849"/>
              </a:lnSpc>
            </a:pPr>
          </a:p>
          <a:p>
            <a:pPr algn="ctr" marL="0" indent="0" lvl="0">
              <a:lnSpc>
                <a:spcPts val="3849"/>
              </a:lnSpc>
            </a:pPr>
            <a:r>
              <a:rPr lang="en-US" sz="2499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Explorando portas, sensores, dispositivos, interfaces ou até distrações humanas para burlar sistemas de segurança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882231" y="8036282"/>
            <a:ext cx="364942" cy="3649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67472" y="989104"/>
            <a:ext cx="364942" cy="3649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29493" y="1822471"/>
            <a:ext cx="8464529" cy="8464529"/>
          </a:xfrm>
          <a:custGeom>
            <a:avLst/>
            <a:gdLst/>
            <a:ahLst/>
            <a:cxnLst/>
            <a:rect r="r" b="b" t="t" l="l"/>
            <a:pathLst>
              <a:path h="8464529" w="8464529">
                <a:moveTo>
                  <a:pt x="0" y="0"/>
                </a:moveTo>
                <a:lnTo>
                  <a:pt x="8464529" y="0"/>
                </a:lnTo>
                <a:lnTo>
                  <a:pt x="8464529" y="8464529"/>
                </a:lnTo>
                <a:lnTo>
                  <a:pt x="0" y="846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00051" y="0"/>
            <a:ext cx="10587949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731456" y="0"/>
            <a:ext cx="10587949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0351" y="3938958"/>
            <a:ext cx="667051" cy="6670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81404"/>
            <a:ext cx="11641646" cy="213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😴 Por que ainda funcionam?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6716" y="3238568"/>
            <a:ext cx="8203352" cy="688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734" indent="-275867" lvl="1">
              <a:lnSpc>
                <a:spcPts val="5494"/>
              </a:lnSpc>
              <a:buFont typeface="Arial"/>
              <a:buChar char="•"/>
            </a:pPr>
            <a:r>
              <a:rPr lang="en-US" sz="2555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Hiperfoco</a:t>
            </a:r>
            <a:r>
              <a:rPr lang="en-US" sz="2555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proteção de rede e software</a:t>
            </a:r>
          </a:p>
          <a:p>
            <a:pPr algn="l" marL="551734" indent="-275867" lvl="1">
              <a:lnSpc>
                <a:spcPts val="5494"/>
              </a:lnSpc>
              <a:buFont typeface="Arial"/>
              <a:buChar char="•"/>
            </a:pPr>
            <a:r>
              <a:rPr lang="en-US" sz="2555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Sensação de ninguém vai ter acesso ao meu computador/smartphone</a:t>
            </a:r>
          </a:p>
          <a:p>
            <a:pPr algn="l" marL="551734" indent="-275867" lvl="1">
              <a:lnSpc>
                <a:spcPts val="5494"/>
              </a:lnSpc>
              <a:buFont typeface="Arial"/>
              <a:buChar char="•"/>
            </a:pPr>
            <a:r>
              <a:rPr lang="en-US" sz="2555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Falta de conscientização sobre ataques que envolvem técnicas físicas</a:t>
            </a:r>
          </a:p>
          <a:p>
            <a:pPr algn="l" marL="551734" indent="-275867" lvl="1">
              <a:lnSpc>
                <a:spcPts val="5494"/>
              </a:lnSpc>
              <a:buFont typeface="Arial"/>
              <a:buChar char="•"/>
            </a:pPr>
            <a:r>
              <a:rPr lang="en-US" sz="2555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Desvalorização </a:t>
            </a:r>
            <a:r>
              <a:rPr lang="en-US" sz="2555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 dispositivos “comuns” como teclado, mouse, carregador, que podem ser modificados e utilizados para finalidades distintas</a:t>
            </a:r>
          </a:p>
          <a:p>
            <a:pPr algn="l" marL="0" indent="0" lvl="0">
              <a:lnSpc>
                <a:spcPts val="549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66659" y="665465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3" y="0"/>
                </a:lnTo>
                <a:lnTo>
                  <a:pt x="9080883" y="726470"/>
                </a:lnTo>
                <a:lnTo>
                  <a:pt x="0" y="72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836908" y="9241528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3" y="0"/>
                </a:lnTo>
                <a:lnTo>
                  <a:pt x="9080883" y="726471"/>
                </a:lnTo>
                <a:lnTo>
                  <a:pt x="0" y="72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-1543050" y="1624383"/>
            <a:ext cx="3086100" cy="1543050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18088" y="4416695"/>
            <a:ext cx="378628" cy="3786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899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7729" y="3122101"/>
            <a:ext cx="119653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Evil Crown Cable Pro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07045" y="8704970"/>
            <a:ext cx="2949548" cy="1582030"/>
          </a:xfrm>
          <a:custGeom>
            <a:avLst/>
            <a:gdLst/>
            <a:ahLst/>
            <a:cxnLst/>
            <a:rect r="r" b="b" t="t" l="l"/>
            <a:pathLst>
              <a:path h="1582030" w="2949548">
                <a:moveTo>
                  <a:pt x="0" y="0"/>
                </a:moveTo>
                <a:lnTo>
                  <a:pt x="2949548" y="0"/>
                </a:lnTo>
                <a:lnTo>
                  <a:pt x="2949548" y="1582030"/>
                </a:lnTo>
                <a:lnTo>
                  <a:pt x="0" y="158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4443" y="8704970"/>
            <a:ext cx="2949548" cy="1582030"/>
          </a:xfrm>
          <a:custGeom>
            <a:avLst/>
            <a:gdLst/>
            <a:ahLst/>
            <a:cxnLst/>
            <a:rect r="r" b="b" t="t" l="l"/>
            <a:pathLst>
              <a:path h="1582030" w="2949548">
                <a:moveTo>
                  <a:pt x="0" y="0"/>
                </a:moveTo>
                <a:lnTo>
                  <a:pt x="2949549" y="0"/>
                </a:lnTo>
                <a:lnTo>
                  <a:pt x="2949549" y="1582030"/>
                </a:lnTo>
                <a:lnTo>
                  <a:pt x="0" y="158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13692" y="8704970"/>
            <a:ext cx="2949548" cy="1582030"/>
          </a:xfrm>
          <a:custGeom>
            <a:avLst/>
            <a:gdLst/>
            <a:ahLst/>
            <a:cxnLst/>
            <a:rect r="r" b="b" t="t" l="l"/>
            <a:pathLst>
              <a:path h="1582030" w="2949548">
                <a:moveTo>
                  <a:pt x="0" y="0"/>
                </a:moveTo>
                <a:lnTo>
                  <a:pt x="2949548" y="0"/>
                </a:lnTo>
                <a:lnTo>
                  <a:pt x="2949548" y="1582030"/>
                </a:lnTo>
                <a:lnTo>
                  <a:pt x="0" y="158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10990" y="0"/>
            <a:ext cx="5777010" cy="10587712"/>
          </a:xfrm>
          <a:custGeom>
            <a:avLst/>
            <a:gdLst/>
            <a:ahLst/>
            <a:cxnLst/>
            <a:rect r="r" b="b" t="t" l="l"/>
            <a:pathLst>
              <a:path h="10587712" w="5777010">
                <a:moveTo>
                  <a:pt x="0" y="0"/>
                </a:moveTo>
                <a:lnTo>
                  <a:pt x="5777010" y="0"/>
                </a:lnTo>
                <a:lnTo>
                  <a:pt x="5777010" y="10587712"/>
                </a:lnTo>
                <a:lnTo>
                  <a:pt x="0" y="1058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341" t="0" r="-419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05537" y="-2747501"/>
            <a:ext cx="12132251" cy="13086123"/>
          </a:xfrm>
          <a:custGeom>
            <a:avLst/>
            <a:gdLst/>
            <a:ahLst/>
            <a:cxnLst/>
            <a:rect r="r" b="b" t="t" l="l"/>
            <a:pathLst>
              <a:path h="13086123" w="12132251">
                <a:moveTo>
                  <a:pt x="0" y="0"/>
                </a:moveTo>
                <a:lnTo>
                  <a:pt x="12132251" y="0"/>
                </a:lnTo>
                <a:lnTo>
                  <a:pt x="12132251" y="13086122"/>
                </a:lnTo>
                <a:lnTo>
                  <a:pt x="0" y="1308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665" r="-42398" b="-703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72940" y="8704970"/>
            <a:ext cx="2949548" cy="1582030"/>
          </a:xfrm>
          <a:custGeom>
            <a:avLst/>
            <a:gdLst/>
            <a:ahLst/>
            <a:cxnLst/>
            <a:rect r="r" b="b" t="t" l="l"/>
            <a:pathLst>
              <a:path h="1582030" w="2949548">
                <a:moveTo>
                  <a:pt x="0" y="0"/>
                </a:moveTo>
                <a:lnTo>
                  <a:pt x="2949548" y="0"/>
                </a:lnTo>
                <a:lnTo>
                  <a:pt x="2949548" y="1582030"/>
                </a:lnTo>
                <a:lnTo>
                  <a:pt x="0" y="158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32188" y="8704970"/>
            <a:ext cx="2949548" cy="1582030"/>
          </a:xfrm>
          <a:custGeom>
            <a:avLst/>
            <a:gdLst/>
            <a:ahLst/>
            <a:cxnLst/>
            <a:rect r="r" b="b" t="t" l="l"/>
            <a:pathLst>
              <a:path h="1582030" w="2949548">
                <a:moveTo>
                  <a:pt x="0" y="0"/>
                </a:moveTo>
                <a:lnTo>
                  <a:pt x="2949548" y="0"/>
                </a:lnTo>
                <a:lnTo>
                  <a:pt x="2949548" y="1582030"/>
                </a:lnTo>
                <a:lnTo>
                  <a:pt x="0" y="158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34520" y="761154"/>
            <a:ext cx="7748493" cy="9525846"/>
          </a:xfrm>
          <a:custGeom>
            <a:avLst/>
            <a:gdLst/>
            <a:ahLst/>
            <a:cxnLst/>
            <a:rect r="r" b="b" t="t" l="l"/>
            <a:pathLst>
              <a:path h="9525846" w="7748493">
                <a:moveTo>
                  <a:pt x="0" y="0"/>
                </a:moveTo>
                <a:lnTo>
                  <a:pt x="7748493" y="0"/>
                </a:lnTo>
                <a:lnTo>
                  <a:pt x="7748493" y="9525846"/>
                </a:lnTo>
                <a:lnTo>
                  <a:pt x="0" y="9525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32" t="0" r="-650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4923" y="5517663"/>
            <a:ext cx="9080883" cy="726471"/>
          </a:xfrm>
          <a:custGeom>
            <a:avLst/>
            <a:gdLst/>
            <a:ahLst/>
            <a:cxnLst/>
            <a:rect r="r" b="b" t="t" l="l"/>
            <a:pathLst>
              <a:path h="726471" w="9080883">
                <a:moveTo>
                  <a:pt x="0" y="0"/>
                </a:moveTo>
                <a:lnTo>
                  <a:pt x="9080883" y="0"/>
                </a:lnTo>
                <a:lnTo>
                  <a:pt x="9080883" y="726471"/>
                </a:lnTo>
                <a:lnTo>
                  <a:pt x="0" y="726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9275134" y="2575599"/>
            <a:ext cx="481228" cy="4812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9034520" y="2257017"/>
            <a:ext cx="481228" cy="4812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15399495" y="5524077"/>
            <a:ext cx="745614" cy="74561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1888549" y="1535175"/>
            <a:ext cx="721842" cy="7218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409266" y="1028700"/>
            <a:ext cx="479283" cy="47928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16145109" y="5203097"/>
            <a:ext cx="320980" cy="32098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43397" y="4438679"/>
            <a:ext cx="9563935" cy="8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2"/>
              </a:lnSpc>
              <a:spcBef>
                <a:spcPct val="0"/>
              </a:spcBef>
            </a:pPr>
            <a:r>
              <a:rPr lang="en-US" sz="267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Um </a:t>
            </a:r>
            <a:r>
              <a:rPr lang="en-US" sz="2671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ataque simples, multifuncional em </a:t>
            </a:r>
            <a:r>
              <a:rPr lang="en-US" sz="267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um cabo que parece inofensivo.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744950" y="79724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09402" y="1028700"/>
            <a:ext cx="1652301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Evil Crow Cable Pro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6325" y="3942925"/>
            <a:ext cx="5677134" cy="253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683" indent="-255842" lvl="1">
              <a:lnSpc>
                <a:spcPts val="4076"/>
              </a:lnSpc>
              <a:buFont typeface="Arial"/>
              <a:buChar char="•"/>
            </a:pPr>
            <a:r>
              <a:rPr lang="en-US" sz="237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Programação IDE do Arduino</a:t>
            </a:r>
          </a:p>
          <a:p>
            <a:pPr algn="l" marL="511683" indent="-255842" lvl="1">
              <a:lnSpc>
                <a:spcPts val="4076"/>
              </a:lnSpc>
              <a:buFont typeface="Arial"/>
              <a:buChar char="•"/>
            </a:pPr>
            <a:r>
              <a:rPr lang="en-US" sz="237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Multi devices</a:t>
            </a:r>
          </a:p>
          <a:p>
            <a:pPr algn="l" marL="511683" indent="-255842" lvl="1">
              <a:lnSpc>
                <a:spcPts val="4076"/>
              </a:lnSpc>
              <a:buFont typeface="Arial"/>
              <a:buChar char="•"/>
            </a:pPr>
            <a:r>
              <a:rPr lang="en-US" sz="237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Personalização de alvo</a:t>
            </a:r>
          </a:p>
          <a:p>
            <a:pPr algn="l" marL="511683" indent="-255842" lvl="1">
              <a:lnSpc>
                <a:spcPts val="4076"/>
              </a:lnSpc>
              <a:buFont typeface="Arial"/>
              <a:buChar char="•"/>
            </a:pPr>
            <a:r>
              <a:rPr lang="en-US" sz="237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Portátil</a:t>
            </a:r>
          </a:p>
          <a:p>
            <a:pPr algn="l" marL="511683" indent="-255842" lvl="1">
              <a:lnSpc>
                <a:spcPts val="4076"/>
              </a:lnSpc>
              <a:buFont typeface="Arial"/>
              <a:buChar char="•"/>
            </a:pPr>
            <a:r>
              <a:rPr lang="en-US" sz="237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Adaptável 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6744950" y="772560"/>
            <a:ext cx="3086100" cy="1543050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-1501892" y="7970355"/>
            <a:ext cx="3086100" cy="1543050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-1501892" y="772560"/>
            <a:ext cx="3086100" cy="1543050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01919" y="7126682"/>
            <a:ext cx="398788" cy="39878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2571" y="3346656"/>
            <a:ext cx="398788" cy="39878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505896" y="7506420"/>
            <a:ext cx="398788" cy="3987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44065" y="2269483"/>
            <a:ext cx="398788" cy="39878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942853" y="1870695"/>
            <a:ext cx="398788" cy="39878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90042" y="321324"/>
            <a:ext cx="1489302" cy="457202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3142247" y="3885775"/>
            <a:ext cx="4961025" cy="401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Keylogger</a:t>
            </a:r>
          </a:p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BadUSB</a:t>
            </a:r>
          </a:p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Data exfiltration</a:t>
            </a:r>
          </a:p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Keystroke Reflection</a:t>
            </a:r>
          </a:p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USB Host Mouse</a:t>
            </a:r>
          </a:p>
          <a:p>
            <a:pPr algn="l" marL="511604" indent="-255802" lvl="1">
              <a:lnSpc>
                <a:spcPts val="4644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Injection</a:t>
            </a:r>
          </a:p>
          <a:p>
            <a:pPr algn="l">
              <a:lnSpc>
                <a:spcPts val="464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21047" y="3961975"/>
            <a:ext cx="6296484" cy="386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330" indent="-255665" lvl="1">
              <a:lnSpc>
                <a:spcPts val="3860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Microcontrolador 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RP2040 </a:t>
            </a:r>
          </a:p>
          <a:p>
            <a:pPr algn="l" marL="511330" indent="-255665" lvl="1">
              <a:lnSpc>
                <a:spcPts val="3860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Funciona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l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idad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 p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n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cip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ai</a:t>
            </a: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</a:t>
            </a:r>
            <a:r>
              <a:rPr lang="en-US" sz="2368" u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:</a:t>
            </a:r>
          </a:p>
          <a:p>
            <a:pPr algn="l" marL="1022660" indent="-340887" lvl="2">
              <a:lnSpc>
                <a:spcPts val="3860"/>
              </a:lnSpc>
              <a:buFont typeface="Arial"/>
              <a:buChar char="⚬"/>
            </a:pP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HID (Human Interface Device): simula teclado/mouse</a:t>
            </a:r>
          </a:p>
          <a:p>
            <a:pPr algn="l" marL="1022660" indent="-340887" lvl="2">
              <a:lnSpc>
                <a:spcPts val="3860"/>
              </a:lnSpc>
              <a:buFont typeface="Arial"/>
              <a:buChar char="⚬"/>
            </a:pP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CDC (Serial over USB): comunica via porta serial - debug, controle remoto, logs</a:t>
            </a:r>
          </a:p>
          <a:p>
            <a:pPr algn="l" marL="1022660" indent="-340887" lvl="2">
              <a:lnSpc>
                <a:spcPts val="3860"/>
              </a:lnSpc>
              <a:buFont typeface="Arial"/>
              <a:buChar char="⚬"/>
            </a:pPr>
            <a:r>
              <a:rPr lang="en-US" sz="2368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Emula dispositivos comuns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40977" y="3273000"/>
            <a:ext cx="365380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42368" y="3264349"/>
            <a:ext cx="281347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Vantagens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21404" y="3308556"/>
            <a:ext cx="5550194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Ataques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243554" y="3311100"/>
            <a:ext cx="398788" cy="39878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341641" y="3375231"/>
            <a:ext cx="398788" cy="39878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144000" y="9220200"/>
            <a:ext cx="7745564" cy="46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2"/>
              </a:lnSpc>
              <a:spcBef>
                <a:spcPct val="0"/>
              </a:spcBef>
            </a:pPr>
            <a:r>
              <a:rPr lang="en-US" sz="2802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Projeto desenvolvido por Joel Serna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589" y="-1853672"/>
            <a:ext cx="12392061" cy="2788214"/>
          </a:xfrm>
          <a:custGeom>
            <a:avLst/>
            <a:gdLst/>
            <a:ahLst/>
            <a:cxnLst/>
            <a:rect r="r" b="b" t="t" l="l"/>
            <a:pathLst>
              <a:path h="2788214" w="12392061">
                <a:moveTo>
                  <a:pt x="0" y="0"/>
                </a:moveTo>
                <a:lnTo>
                  <a:pt x="12392062" y="0"/>
                </a:lnTo>
                <a:lnTo>
                  <a:pt x="12392062" y="2788213"/>
                </a:lnTo>
                <a:lnTo>
                  <a:pt x="0" y="2788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5180" y="22759"/>
            <a:ext cx="8014351" cy="10287000"/>
            <a:chOff x="0" y="0"/>
            <a:chExt cx="10685801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8431" t="0" r="30482" b="0"/>
            <a:stretch>
              <a:fillRect/>
            </a:stretch>
          </p:blipFill>
          <p:spPr>
            <a:xfrm flipH="false" flipV="false">
              <a:off x="0" y="0"/>
              <a:ext cx="10685801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196754" y="921307"/>
            <a:ext cx="942003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78"/>
              </a:lnSpc>
              <a:spcBef>
                <a:spcPct val="0"/>
              </a:spcBef>
            </a:pPr>
            <a:r>
              <a:rPr lang="en-US" sz="4565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🧩Diferenças </a:t>
            </a:r>
          </a:p>
        </p:txBody>
      </p:sp>
      <p:sp>
        <p:nvSpPr>
          <p:cNvPr name="AutoShape 6" id="6"/>
          <p:cNvSpPr/>
          <p:nvPr/>
        </p:nvSpPr>
        <p:spPr>
          <a:xfrm>
            <a:off x="7559171" y="-300072"/>
            <a:ext cx="0" cy="10751077"/>
          </a:xfrm>
          <a:prstGeom prst="line">
            <a:avLst/>
          </a:prstGeom>
          <a:ln cap="flat" w="285750">
            <a:solidFill>
              <a:srgbClr val="FBAD1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711011" y="8458099"/>
            <a:ext cx="7315200" cy="1645920"/>
          </a:xfrm>
          <a:custGeom>
            <a:avLst/>
            <a:gdLst/>
            <a:ahLst/>
            <a:cxnLst/>
            <a:rect r="r" b="b" t="t" l="l"/>
            <a:pathLst>
              <a:path h="1645920" w="731520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967101" y="9829386"/>
            <a:ext cx="11849348" cy="2666103"/>
          </a:xfrm>
          <a:custGeom>
            <a:avLst/>
            <a:gdLst/>
            <a:ahLst/>
            <a:cxnLst/>
            <a:rect r="r" b="b" t="t" l="l"/>
            <a:pathLst>
              <a:path h="2666103" w="11849348">
                <a:moveTo>
                  <a:pt x="0" y="0"/>
                </a:moveTo>
                <a:lnTo>
                  <a:pt x="11849348" y="0"/>
                </a:lnTo>
                <a:lnTo>
                  <a:pt x="11849348" y="2666103"/>
                </a:lnTo>
                <a:lnTo>
                  <a:pt x="0" y="2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656319" y="627764"/>
            <a:ext cx="631681" cy="6316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91377" y="236821"/>
            <a:ext cx="364942" cy="3649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BAD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81047" lIns="81047" bIns="81047" rIns="81047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855174" y="-300072"/>
            <a:ext cx="7315200" cy="1645920"/>
          </a:xfrm>
          <a:custGeom>
            <a:avLst/>
            <a:gdLst/>
            <a:ahLst/>
            <a:cxnLst/>
            <a:rect r="r" b="b" t="t" l="l"/>
            <a:pathLst>
              <a:path h="1645920" w="731520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6" id="16"/>
          <p:cNvGraphicFramePr/>
          <p:nvPr/>
        </p:nvGraphicFramePr>
        <p:xfrm>
          <a:off x="8196754" y="2057986"/>
          <a:ext cx="3771900" cy="3771900"/>
        </p:xfrm>
        <a:graphic>
          <a:graphicData uri="http://schemas.openxmlformats.org/presentationml/2006/ole">
            <p:oleObj imgW="4521200" imgH="45212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7451" y="1973169"/>
            <a:ext cx="15659087" cy="762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Baixe e instale</a:t>
            </a: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 o Arduino IDE - versão 1.8.X - Legacy: </a:t>
            </a:r>
            <a:r>
              <a:rPr lang="en-US" b="true" sz="2366" u="sng">
                <a:solidFill>
                  <a:srgbClr val="02496C"/>
                </a:solidFill>
                <a:latin typeface="Cousine Bold"/>
                <a:ea typeface="Cousine Bold"/>
                <a:cs typeface="Cousine Bold"/>
                <a:sym typeface="Cousine Bold"/>
                <a:hlinkClick r:id="rId2" tooltip="https://www.arduino.cc/en/main/software"/>
              </a:rPr>
              <a:t>https://www.arduino.cc/en/main/software</a:t>
            </a:r>
          </a:p>
          <a:p>
            <a:pPr algn="l">
              <a:lnSpc>
                <a:spcPts val="4661"/>
              </a:lnSpc>
            </a:pPr>
          </a:p>
          <a:p>
            <a:pPr algn="l">
              <a:lnSpc>
                <a:spcPts val="4661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Baixe o repositório Evil Crow Cable Pro: git clone </a:t>
            </a:r>
            <a:r>
              <a:rPr lang="en-US" b="true" sz="2366" u="sng">
                <a:solidFill>
                  <a:srgbClr val="02496C"/>
                </a:solidFill>
                <a:latin typeface="Cousine Bold"/>
                <a:ea typeface="Cousine Bold"/>
                <a:cs typeface="Cousine Bold"/>
                <a:sym typeface="Cousine Bold"/>
                <a:hlinkClick r:id="rId3" tooltip="https://github.com/joelsernamoreno/EvilCrowCable-Pro.git"/>
              </a:rPr>
              <a:t>https://github.com/joelsernamoreno/EvilCrowCable-Pro.git</a:t>
            </a:r>
          </a:p>
          <a:p>
            <a:pPr algn="l">
              <a:lnSpc>
                <a:spcPts val="4661"/>
              </a:lnSpc>
            </a:pPr>
          </a:p>
          <a:p>
            <a:pPr algn="l">
              <a:lnSpc>
                <a:spcPts val="4661"/>
              </a:lnSpc>
            </a:pP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Arduino IDE</a:t>
            </a:r>
          </a:p>
          <a:p>
            <a:pPr algn="l">
              <a:lnSpc>
                <a:spcPts val="4661"/>
              </a:lnSpc>
            </a:pPr>
            <a:r>
              <a:rPr lang="en-US" sz="2366" b="true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Acesse Arquivo &gt; Preferências &gt; "URLs Adicionais do Gerenciador de Placas": </a:t>
            </a:r>
          </a:p>
          <a:p>
            <a:pPr algn="l">
              <a:lnSpc>
                <a:spcPts val="4661"/>
              </a:lnSpc>
            </a:pPr>
            <a:r>
              <a:rPr lang="en-US" sz="2366" b="true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Adicione</a:t>
            </a:r>
          </a:p>
          <a:p>
            <a:pPr algn="l">
              <a:lnSpc>
                <a:spcPts val="4661"/>
              </a:lnSpc>
            </a:pPr>
            <a:r>
              <a:rPr lang="en-US" b="true" sz="2366" u="sng">
                <a:solidFill>
                  <a:srgbClr val="02496C"/>
                </a:solidFill>
                <a:latin typeface="Cousine Bold"/>
                <a:ea typeface="Cousine Bold"/>
                <a:cs typeface="Cousine Bold"/>
                <a:sym typeface="Cousine Bold"/>
                <a:hlinkClick r:id="rId4" tooltip="https://github.com/earlephilhower/arduino-pico/releases/download/global/package_rp2040_index.json"/>
              </a:rPr>
              <a:t>https://github.com/earlephilhower/arduino-pico/releases/download/global/package_rp2040_index.json</a:t>
            </a:r>
            <a:r>
              <a:rPr lang="en-US" sz="2366" b="true">
                <a:solidFill>
                  <a:srgbClr val="A91E22"/>
                </a:solidFill>
                <a:latin typeface="Cousine Bold"/>
                <a:ea typeface="Cousine Bold"/>
                <a:cs typeface="Cousine Bold"/>
                <a:sym typeface="Cousine Bold"/>
              </a:rPr>
              <a:t> </a:t>
            </a:r>
          </a:p>
          <a:p>
            <a:pPr algn="l">
              <a:lnSpc>
                <a:spcPts val="4661"/>
              </a:lnSpc>
            </a:pPr>
          </a:p>
          <a:p>
            <a:pPr algn="l" marL="0" indent="0" lvl="0">
              <a:lnSpc>
                <a:spcPts val="4661"/>
              </a:lnSpc>
            </a:pPr>
            <a:r>
              <a:rPr lang="en-US" b="true" sz="2366">
                <a:solidFill>
                  <a:srgbClr val="FFFFFF"/>
                </a:solidFill>
                <a:latin typeface="Cousine Bold"/>
                <a:ea typeface="Cousine Bold"/>
                <a:cs typeface="Cousine Bold"/>
                <a:sym typeface="Cousine Bold"/>
              </a:rPr>
              <a:t>Clique em </a:t>
            </a:r>
            <a:r>
              <a:rPr lang="en-US" b="true" sz="2366">
                <a:solidFill>
                  <a:srgbClr val="032C40"/>
                </a:solidFill>
                <a:latin typeface="Cousine Bold"/>
                <a:ea typeface="Cousine Bold"/>
                <a:cs typeface="Cousine Bold"/>
                <a:sym typeface="Cousine Bold"/>
              </a:rPr>
              <a:t>Ok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97085" y="2437284"/>
            <a:ext cx="2686660" cy="6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3858" u="sng">
                <a:solidFill>
                  <a:srgbClr val="032C40"/>
                </a:solidFill>
                <a:latin typeface="Chakra Petch"/>
                <a:ea typeface="Chakra Petch"/>
                <a:cs typeface="Chakra Petch"/>
                <a:sym typeface="Chakra Petch"/>
                <a:hlinkClick r:id="rId5" tooltip="https://github.com/joelsernamoreno/EvilCrowCable-Pro"/>
              </a:rPr>
              <a:t>repositório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3692" y="281021"/>
            <a:ext cx="13521188" cy="150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Preparar o Cabo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79277" y="2068823"/>
            <a:ext cx="359140" cy="3591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7827" y="1413406"/>
            <a:ext cx="549640" cy="5496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277" y="509570"/>
            <a:ext cx="757632" cy="7576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74475" y="2370812"/>
            <a:ext cx="757632" cy="7576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803020" y="1648970"/>
            <a:ext cx="799810" cy="721842"/>
            <a:chOff x="0" y="0"/>
            <a:chExt cx="1066414" cy="96245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20819"/>
              <a:ext cx="641637" cy="64163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424777" y="0"/>
              <a:ext cx="641637" cy="64163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FFF5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6886493" y="419246"/>
            <a:ext cx="745614" cy="74561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10926341" y="9040900"/>
            <a:ext cx="480701" cy="48070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6224014" y="8216302"/>
            <a:ext cx="757632" cy="7576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1166691" y="9359133"/>
            <a:ext cx="480701" cy="48070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FFF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5400000">
            <a:off x="15706835" y="7720211"/>
            <a:ext cx="496090" cy="49609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2C4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614824" y="9040900"/>
            <a:ext cx="799810" cy="721842"/>
            <a:chOff x="0" y="0"/>
            <a:chExt cx="1066414" cy="96245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320819"/>
              <a:ext cx="641637" cy="641637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32C4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4777" y="0"/>
              <a:ext cx="641637" cy="64163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FFF5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DAGnEhLFPmA</dc:identifier>
  <dcterms:modified xsi:type="dcterms:W3CDTF">2011-08-01T06:04:30Z</dcterms:modified>
  <cp:revision>1</cp:revision>
  <dc:title>Palestra Bsides</dc:title>
</cp:coreProperties>
</file>